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7" r:id="rId2"/>
    <p:sldId id="261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8" r:id="rId17"/>
    <p:sldId id="259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8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88863-A0A9-47DB-9A2B-9AD584F5B078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6B4E7-6D80-4DCF-8E86-2CEA8AB0DF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3000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3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4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6.xml"/><Relationship Id="rId5" Type="http://schemas.openxmlformats.org/officeDocument/2006/relationships/image" Target="../media/image3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8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9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10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12.xml"/><Relationship Id="rId5" Type="http://schemas.openxmlformats.org/officeDocument/2006/relationships/image" Target="../media/image21.pn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13.xml"/><Relationship Id="rId5" Type="http://schemas.openxmlformats.org/officeDocument/2006/relationships/image" Target="../media/image21.pn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ict.edu.ru/" TargetMode="External"/><Relationship Id="rId2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1" Type="http://schemas.openxmlformats.org/officeDocument/2006/relationships/tags" Target="../tags/tag14.xml"/><Relationship Id="rId6" Type="http://schemas.openxmlformats.org/officeDocument/2006/relationships/hyperlink" Target="http://nspoortal.ru/" TargetMode="External"/><Relationship Id="rId5" Type="http://schemas.openxmlformats.org/officeDocument/2006/relationships/hyperlink" Target="http://viki.rdf.ru/item/1051/downlo" TargetMode="External"/><Relationship Id="rId4" Type="http://schemas.openxmlformats.org/officeDocument/2006/relationships/hyperlink" Target="http://viki.rdf.ru/item/618/downlo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00042"/>
            <a:ext cx="6929486" cy="1071570"/>
          </a:xfrm>
        </p:spPr>
        <p:txBody>
          <a:bodyPr>
            <a:normAutofit/>
          </a:bodyPr>
          <a:lstStyle/>
          <a:p>
            <a:r>
              <a:rPr lang="ru-RU" sz="1800" dirty="0"/>
              <a:t>муниципальное дошкольное образовательное учреждение</a:t>
            </a:r>
            <a:br>
              <a:rPr lang="ru-RU" sz="1800" dirty="0"/>
            </a:br>
            <a:r>
              <a:rPr lang="ru-RU" sz="1800" dirty="0"/>
              <a:t>«Детский сад </a:t>
            </a:r>
            <a:r>
              <a:rPr lang="ru-RU" sz="1800"/>
              <a:t>№223 </a:t>
            </a:r>
            <a:r>
              <a:rPr lang="ru-RU" sz="1800" dirty="0"/>
              <a:t>Красноармейского района Волгограда»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14488"/>
            <a:ext cx="6400800" cy="3924312"/>
          </a:xfrm>
        </p:spPr>
        <p:txBody>
          <a:bodyPr>
            <a:normAutofit fontScale="92500" lnSpcReduction="10000"/>
          </a:bodyPr>
          <a:lstStyle/>
          <a:p>
            <a:r>
              <a:rPr lang="ru-RU" sz="3500" dirty="0">
                <a:solidFill>
                  <a:srgbClr val="FF0000"/>
                </a:solidFill>
                <a:latin typeface="Arial Black" pitchFamily="34" charset="0"/>
              </a:rPr>
              <a:t>«Правила Дорожного</a:t>
            </a:r>
          </a:p>
          <a:p>
            <a:r>
              <a:rPr lang="ru-RU" sz="3500" dirty="0">
                <a:solidFill>
                  <a:srgbClr val="FF0000"/>
                </a:solidFill>
                <a:latin typeface="Arial Black" pitchFamily="34" charset="0"/>
              </a:rPr>
              <a:t>Движения</a:t>
            </a:r>
          </a:p>
          <a:p>
            <a:r>
              <a:rPr lang="ru-RU" sz="3500" b="1" dirty="0">
                <a:solidFill>
                  <a:srgbClr val="FF0000"/>
                </a:solidFill>
              </a:rPr>
              <a:t>глазами детей </a:t>
            </a:r>
          </a:p>
          <a:p>
            <a:r>
              <a:rPr lang="ru-RU" sz="3500" b="1" dirty="0">
                <a:solidFill>
                  <a:srgbClr val="FF0000"/>
                </a:solidFill>
              </a:rPr>
              <a:t>старшего дошкольного возраста»</a:t>
            </a:r>
          </a:p>
          <a:p>
            <a:endParaRPr lang="ru-RU" sz="2800" b="1" dirty="0">
              <a:solidFill>
                <a:schemeClr val="tx1"/>
              </a:solidFill>
            </a:endParaRPr>
          </a:p>
          <a:p>
            <a:endParaRPr lang="ru-RU" sz="2800" b="1" dirty="0">
              <a:solidFill>
                <a:schemeClr val="tx1"/>
              </a:solidFill>
            </a:endParaRPr>
          </a:p>
          <a:p>
            <a:pPr algn="r"/>
            <a:r>
              <a:rPr lang="ru-RU" sz="2200" dirty="0">
                <a:solidFill>
                  <a:schemeClr val="tx1"/>
                </a:solidFill>
              </a:rPr>
              <a:t>Выполнил воспитатель</a:t>
            </a:r>
            <a:r>
              <a:rPr lang="en-US" sz="2200" dirty="0">
                <a:solidFill>
                  <a:schemeClr val="tx1"/>
                </a:solidFill>
              </a:rPr>
              <a:t>:</a:t>
            </a:r>
            <a:endParaRPr lang="ru-RU" sz="2200" dirty="0">
              <a:solidFill>
                <a:schemeClr val="tx1"/>
              </a:solidFill>
            </a:endParaRPr>
          </a:p>
          <a:p>
            <a:pPr algn="r"/>
            <a:r>
              <a:rPr lang="ru-RU" sz="2200" b="1" dirty="0">
                <a:solidFill>
                  <a:schemeClr val="tx1"/>
                </a:solidFill>
              </a:rPr>
              <a:t>Большакова Юлия Владимировна</a:t>
            </a:r>
          </a:p>
        </p:txBody>
      </p:sp>
      <p:pic>
        <p:nvPicPr>
          <p:cNvPr id="4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8">
                <p:cTn id="3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numSld="999" showWhenStopped="0">
                <p:cTn id="3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214422"/>
            <a:ext cx="7358114" cy="2428892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/>
              <a:t>Цель</a:t>
            </a:r>
            <a:r>
              <a:rPr lang="en-US" sz="1800" b="1" dirty="0"/>
              <a:t>:</a:t>
            </a:r>
            <a:r>
              <a:rPr lang="ru-RU" sz="1800" dirty="0"/>
              <a:t> Прививать детям элементарные практические навыки безопасного поведения на улице в качестве пешехода.</a:t>
            </a:r>
            <a:br>
              <a:rPr lang="ru-RU" sz="1800" dirty="0"/>
            </a:br>
            <a:r>
              <a:rPr lang="ru-RU" sz="1800" b="1" dirty="0"/>
              <a:t>Задачи</a:t>
            </a:r>
            <a:r>
              <a:rPr lang="en-US" sz="1800" b="1" dirty="0"/>
              <a:t>:</a:t>
            </a:r>
            <a:br>
              <a:rPr lang="ru-RU" sz="1800" dirty="0"/>
            </a:br>
            <a:r>
              <a:rPr lang="ru-RU" sz="1800" dirty="0"/>
              <a:t>-познакомить детей с понятием улица, ее основными частями(дорога, тротуар, перекресток, остановка общественного транспорта)</a:t>
            </a:r>
            <a:r>
              <a:rPr lang="en-US" sz="1800" dirty="0"/>
              <a:t>;</a:t>
            </a:r>
            <a:r>
              <a:rPr lang="ru-RU" sz="1800" dirty="0"/>
              <a:t>односторонним и двусторонним движением транспорта, домашним адресом</a:t>
            </a:r>
            <a:r>
              <a:rPr lang="en-US" sz="1800" dirty="0"/>
              <a:t>;</a:t>
            </a:r>
            <a:br>
              <a:rPr lang="ru-RU" sz="1800" dirty="0"/>
            </a:br>
            <a:r>
              <a:rPr lang="ru-RU" sz="1800" dirty="0"/>
              <a:t>-познакомить с видами пешеходных переходов и дорожными знаками, обозначающимиих ( предупреждающие,запрещающие,знаки сервиса, предписывающие, информационные…), о работе светофора, а также перекрестком и правилами его перехода</a:t>
            </a:r>
            <a:r>
              <a:rPr lang="en-US" sz="1800" dirty="0"/>
              <a:t>;</a:t>
            </a:r>
            <a:br>
              <a:rPr lang="ru-RU" sz="1800" dirty="0"/>
            </a:br>
            <a:r>
              <a:rPr lang="ru-RU" sz="1800" dirty="0"/>
              <a:t>-продолжать знакомить детей с видами транспорта и видами транспортных средств различного назначения</a:t>
            </a:r>
            <a:r>
              <a:rPr lang="en-US" sz="1800" dirty="0"/>
              <a:t>;</a:t>
            </a:r>
            <a:br>
              <a:rPr lang="ru-RU" sz="1800" dirty="0"/>
            </a:br>
            <a:r>
              <a:rPr lang="ru-RU" sz="1800" dirty="0"/>
              <a:t>-учить называть и различать виды общественного транспорта, знакомить с дорожными знаками, обозначающими его остановки.</a:t>
            </a:r>
            <a:br>
              <a:rPr lang="ru-RU" sz="1600" dirty="0"/>
            </a:br>
            <a:br>
              <a:rPr lang="ru-RU" sz="1600" dirty="0"/>
            </a:br>
            <a:r>
              <a:rPr lang="ru-RU" sz="1600" dirty="0"/>
              <a:t> </a:t>
            </a:r>
          </a:p>
        </p:txBody>
      </p:sp>
      <p:pic>
        <p:nvPicPr>
          <p:cNvPr id="6" name="Содержимое 5" descr="1614798109_43-p-fon-dlya-pdd-4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357423" y="3929067"/>
            <a:ext cx="5000660" cy="2197096"/>
          </a:xfrm>
        </p:spPr>
      </p:pic>
      <p:pic>
        <p:nvPicPr>
          <p:cNvPr id="4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428604"/>
            <a:ext cx="7572428" cy="85725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Назови виды транспорта.</a:t>
            </a:r>
          </a:p>
        </p:txBody>
      </p:sp>
      <p:pic>
        <p:nvPicPr>
          <p:cNvPr id="4" name="Содержимое 3" descr="pdd-dlja-detej-v-kartinkah-i-risunkah-7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428728" y="1112947"/>
            <a:ext cx="6429420" cy="5173573"/>
          </a:xfrm>
        </p:spPr>
      </p:pic>
      <p:pic>
        <p:nvPicPr>
          <p:cNvPr id="5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6858048" cy="64294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Что обозначают цвета светофора?</a:t>
            </a:r>
          </a:p>
        </p:txBody>
      </p:sp>
      <p:pic>
        <p:nvPicPr>
          <p:cNvPr id="4" name="Содержимое 3" descr="slide-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428728" y="1494555"/>
            <a:ext cx="6572296" cy="4720527"/>
          </a:xfrm>
        </p:spPr>
      </p:pic>
      <p:pic>
        <p:nvPicPr>
          <p:cNvPr id="5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63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6858048" cy="77472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Назови помощников светофора.</a:t>
            </a:r>
          </a:p>
        </p:txBody>
      </p:sp>
      <p:pic>
        <p:nvPicPr>
          <p:cNvPr id="4" name="Содержимое 3" descr="1673979326_gas-kvas-com-p-risunok-na-temu-nashi-druzya-svetofor-i-do-4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550757" y="1600200"/>
            <a:ext cx="6378829" cy="4757758"/>
          </a:xfrm>
        </p:spPr>
      </p:pic>
      <p:pic>
        <p:nvPicPr>
          <p:cNvPr id="5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1142976" y="5857892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63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6858048" cy="71438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Дежурный постовой.</a:t>
            </a:r>
          </a:p>
        </p:txBody>
      </p:sp>
      <p:pic>
        <p:nvPicPr>
          <p:cNvPr id="8" name="Содержимое 7" descr="img4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571604" y="1500175"/>
            <a:ext cx="6715172" cy="4857784"/>
          </a:xfrm>
        </p:spPr>
      </p:pic>
      <p:pic>
        <p:nvPicPr>
          <p:cNvPr id="4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6858048" cy="84615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Перекресток и правила его перехода.</a:t>
            </a:r>
          </a:p>
        </p:txBody>
      </p:sp>
      <p:pic>
        <p:nvPicPr>
          <p:cNvPr id="8" name="Содержимое 7" descr="xXlK5zwL3EbLy5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554691" y="1357298"/>
            <a:ext cx="6732085" cy="5000660"/>
          </a:xfrm>
        </p:spPr>
      </p:pic>
      <p:pic>
        <p:nvPicPr>
          <p:cNvPr id="4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63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000924" cy="917596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Найди нарушения правил дорожного движения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714488"/>
            <a:ext cx="3567138" cy="457203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dirty="0"/>
              <a:t>Что за белые полоски</a:t>
            </a:r>
          </a:p>
          <a:p>
            <a:pPr>
              <a:buNone/>
            </a:pPr>
            <a:r>
              <a:rPr lang="ru-RU" sz="2600" dirty="0"/>
              <a:t>На соседнем перекрестке?</a:t>
            </a:r>
          </a:p>
          <a:p>
            <a:pPr>
              <a:buNone/>
            </a:pPr>
            <a:r>
              <a:rPr lang="ru-RU" sz="2600" dirty="0"/>
              <a:t>Это «Зебра-переход»</a:t>
            </a:r>
          </a:p>
          <a:p>
            <a:pPr>
              <a:buNone/>
            </a:pPr>
            <a:r>
              <a:rPr lang="ru-RU" sz="2600" dirty="0"/>
              <a:t>Через улицу ведет.</a:t>
            </a:r>
          </a:p>
          <a:p>
            <a:pPr>
              <a:buNone/>
            </a:pPr>
            <a:r>
              <a:rPr lang="ru-RU" sz="2600" dirty="0"/>
              <a:t>Перейти дорогу можно</a:t>
            </a:r>
          </a:p>
          <a:p>
            <a:pPr>
              <a:buNone/>
            </a:pPr>
            <a:r>
              <a:rPr lang="ru-RU" sz="2600" dirty="0"/>
              <a:t>Там где знак стоит дорожный.</a:t>
            </a:r>
          </a:p>
          <a:p>
            <a:pPr>
              <a:buNone/>
            </a:pPr>
            <a:r>
              <a:rPr lang="ru-RU" sz="2600" dirty="0"/>
              <a:t>Чтобы мы его узнали</a:t>
            </a:r>
          </a:p>
          <a:p>
            <a:pPr>
              <a:buNone/>
            </a:pPr>
            <a:r>
              <a:rPr lang="ru-RU" sz="2600" dirty="0"/>
              <a:t>Нам его нарисовали</a:t>
            </a:r>
            <a:r>
              <a:rPr lang="ru-RU" dirty="0"/>
              <a:t>.</a:t>
            </a:r>
          </a:p>
        </p:txBody>
      </p:sp>
      <p:pic>
        <p:nvPicPr>
          <p:cNvPr id="19" name="Содержимое 18" descr="45999e4262567b27100c7c05f5a70492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428728" y="1785926"/>
            <a:ext cx="3143272" cy="4214842"/>
          </a:xfrm>
        </p:spPr>
      </p:pic>
      <p:pic>
        <p:nvPicPr>
          <p:cNvPr id="5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571480"/>
            <a:ext cx="6000792" cy="78581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Мы идем через дорогу</a:t>
            </a:r>
          </a:p>
        </p:txBody>
      </p:sp>
      <p:pic>
        <p:nvPicPr>
          <p:cNvPr id="5" name="Содержимое 4" descr="db30b22be462f4e4d9ea0ed3b311243a-800x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428728" y="1571612"/>
            <a:ext cx="3067072" cy="4071966"/>
          </a:xfrm>
        </p:spPr>
      </p:pic>
      <p:pic>
        <p:nvPicPr>
          <p:cNvPr id="12" name="Содержимое 11" descr="53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648200" y="1571612"/>
            <a:ext cx="3424262" cy="4286280"/>
          </a:xfrm>
        </p:spPr>
      </p:pic>
      <p:pic>
        <p:nvPicPr>
          <p:cNvPr id="6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6786610" cy="785818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Кто из вас, идя домой держит путь по мостовой?</a:t>
            </a:r>
          </a:p>
        </p:txBody>
      </p:sp>
      <p:pic>
        <p:nvPicPr>
          <p:cNvPr id="5" name="Содержимое 4" descr="image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600201"/>
            <a:ext cx="3143272" cy="4257692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572000" y="1571612"/>
            <a:ext cx="3638576" cy="44720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Для машины, знают все,</a:t>
            </a:r>
          </a:p>
          <a:p>
            <a:pPr>
              <a:buNone/>
            </a:pPr>
            <a:r>
              <a:rPr lang="ru-RU" sz="2400" dirty="0"/>
              <a:t>Есть дороги, есть шоссе.</a:t>
            </a:r>
          </a:p>
          <a:p>
            <a:pPr>
              <a:buNone/>
            </a:pPr>
            <a:r>
              <a:rPr lang="ru-RU" sz="2400" dirty="0"/>
              <a:t>Помнит также мал и стар,</a:t>
            </a:r>
          </a:p>
          <a:p>
            <a:pPr>
              <a:buNone/>
            </a:pPr>
            <a:r>
              <a:rPr lang="ru-RU" sz="2400" dirty="0"/>
              <a:t>Пешеходам</a:t>
            </a:r>
          </a:p>
          <a:p>
            <a:pPr>
              <a:buNone/>
            </a:pPr>
            <a:r>
              <a:rPr lang="ru-RU" sz="2400" dirty="0"/>
              <a:t>ТРОТУАР.</a:t>
            </a:r>
          </a:p>
          <a:p>
            <a:pPr>
              <a:buNone/>
            </a:pPr>
            <a:r>
              <a:rPr lang="ru-RU" sz="2400" dirty="0"/>
              <a:t>Я иду по тротуару, </a:t>
            </a:r>
          </a:p>
          <a:p>
            <a:pPr>
              <a:buNone/>
            </a:pPr>
            <a:r>
              <a:rPr lang="ru-RU" sz="2400" dirty="0"/>
              <a:t>Я гуляю не спеша.</a:t>
            </a:r>
          </a:p>
          <a:p>
            <a:pPr>
              <a:buNone/>
            </a:pPr>
            <a:r>
              <a:rPr lang="ru-RU" sz="2400" dirty="0"/>
              <a:t>И прогулка не опасна,</a:t>
            </a:r>
          </a:p>
          <a:p>
            <a:pPr>
              <a:buNone/>
            </a:pPr>
            <a:r>
              <a:rPr lang="ru-RU" sz="2400" dirty="0"/>
              <a:t>И погода хороша.</a:t>
            </a:r>
          </a:p>
        </p:txBody>
      </p:sp>
    </p:spTree>
  </p:cSld>
  <p:clrMapOvr>
    <a:masterClrMapping/>
  </p:clrMapOvr>
  <p:transition spd="med" advTm="3000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858048" cy="846158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Найди нарушения правил дорожного движения.</a:t>
            </a:r>
          </a:p>
        </p:txBody>
      </p:sp>
      <p:pic>
        <p:nvPicPr>
          <p:cNvPr id="5" name="Содержимое 4" descr="image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357290" y="1620225"/>
            <a:ext cx="3138510" cy="4023353"/>
          </a:xfrm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6713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Можно ездить по бульвару.</a:t>
            </a:r>
          </a:p>
          <a:p>
            <a:pPr>
              <a:buNone/>
            </a:pPr>
            <a:r>
              <a:rPr lang="ru-RU" sz="2400" dirty="0"/>
              <a:t>По дорожке беговой,</a:t>
            </a:r>
          </a:p>
          <a:p>
            <a:pPr>
              <a:buNone/>
            </a:pPr>
            <a:r>
              <a:rPr lang="ru-RU" sz="2400" dirty="0"/>
              <a:t>Но нельзя по тротуару,</a:t>
            </a:r>
          </a:p>
          <a:p>
            <a:pPr>
              <a:buNone/>
            </a:pPr>
            <a:r>
              <a:rPr lang="ru-RU" sz="2400" dirty="0"/>
              <a:t>И нельзя по мостовой.</a:t>
            </a:r>
          </a:p>
          <a:p>
            <a:pPr>
              <a:buNone/>
            </a:pPr>
            <a:r>
              <a:rPr lang="ru-RU" sz="2400" dirty="0"/>
              <a:t>Люди по обочине</a:t>
            </a:r>
          </a:p>
          <a:p>
            <a:pPr>
              <a:buNone/>
            </a:pPr>
            <a:r>
              <a:rPr lang="ru-RU" sz="2400" dirty="0"/>
              <a:t>Двигаться должны</a:t>
            </a:r>
          </a:p>
          <a:p>
            <a:pPr>
              <a:buNone/>
            </a:pPr>
            <a:r>
              <a:rPr lang="ru-RU" sz="2400" dirty="0"/>
              <a:t>Транспорту навстречу</a:t>
            </a:r>
          </a:p>
          <a:p>
            <a:pPr>
              <a:buNone/>
            </a:pPr>
            <a:r>
              <a:rPr lang="ru-RU" sz="2400" dirty="0"/>
              <a:t>С левой стороны.</a:t>
            </a:r>
          </a:p>
        </p:txBody>
      </p:sp>
      <p:pic>
        <p:nvPicPr>
          <p:cNvPr id="6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6858048" cy="84615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Что запрещается, а что разрешается?</a:t>
            </a:r>
          </a:p>
        </p:txBody>
      </p:sp>
      <p:pic>
        <p:nvPicPr>
          <p:cNvPr id="5" name="Содержимое 4" descr="slide-9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714480" y="1571612"/>
            <a:ext cx="2781320" cy="4572031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67138" cy="4525963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dirty="0"/>
              <a:t>Игра «разрешается-</a:t>
            </a:r>
          </a:p>
          <a:p>
            <a:pPr algn="ctr">
              <a:buNone/>
            </a:pPr>
            <a:r>
              <a:rPr lang="ru-RU" b="1" dirty="0"/>
              <a:t>запрещается».</a:t>
            </a:r>
          </a:p>
          <a:p>
            <a:pPr algn="ctr">
              <a:buNone/>
            </a:pPr>
            <a:endParaRPr lang="ru-RU" b="1" dirty="0"/>
          </a:p>
          <a:p>
            <a:pPr>
              <a:buNone/>
            </a:pPr>
            <a:r>
              <a:rPr lang="ru-RU" dirty="0"/>
              <a:t>Играть и прыгать на</a:t>
            </a:r>
          </a:p>
          <a:p>
            <a:pPr algn="ctr">
              <a:buNone/>
            </a:pPr>
            <a:r>
              <a:rPr lang="ru-RU" dirty="0"/>
              <a:t>Остановке….</a:t>
            </a:r>
          </a:p>
          <a:p>
            <a:pPr>
              <a:buNone/>
            </a:pPr>
            <a:r>
              <a:rPr lang="ru-RU" dirty="0"/>
              <a:t>Громко кричать на</a:t>
            </a:r>
          </a:p>
          <a:p>
            <a:pPr algn="ctr">
              <a:buNone/>
            </a:pPr>
            <a:r>
              <a:rPr lang="ru-RU" dirty="0"/>
              <a:t>Остановке…</a:t>
            </a:r>
          </a:p>
          <a:p>
            <a:pPr>
              <a:buNone/>
            </a:pPr>
            <a:r>
              <a:rPr lang="ru-RU" dirty="0"/>
              <a:t>В автобусе вести себя </a:t>
            </a:r>
          </a:p>
          <a:p>
            <a:pPr algn="ctr">
              <a:buNone/>
            </a:pPr>
            <a:r>
              <a:rPr lang="ru-RU" dirty="0"/>
              <a:t>Спокойно…</a:t>
            </a:r>
          </a:p>
          <a:p>
            <a:pPr>
              <a:buNone/>
            </a:pPr>
            <a:r>
              <a:rPr lang="ru-RU" dirty="0"/>
              <a:t>Уступать место старшим…</a:t>
            </a:r>
          </a:p>
          <a:p>
            <a:pPr>
              <a:buNone/>
            </a:pPr>
            <a:r>
              <a:rPr lang="ru-RU" dirty="0"/>
              <a:t>Высовываться из окна…</a:t>
            </a:r>
          </a:p>
          <a:p>
            <a:pPr>
              <a:buNone/>
            </a:pPr>
            <a:r>
              <a:rPr lang="ru-RU" dirty="0"/>
              <a:t>Уважать правила движения…</a:t>
            </a:r>
          </a:p>
        </p:txBody>
      </p:sp>
      <p:pic>
        <p:nvPicPr>
          <p:cNvPr id="6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858048" cy="84615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Что можно, что нельзя?</a:t>
            </a:r>
          </a:p>
        </p:txBody>
      </p:sp>
      <p:pic>
        <p:nvPicPr>
          <p:cNvPr id="5" name="Содержимое 4" descr="mojno-nelzya4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297053" y="1571625"/>
            <a:ext cx="3187568" cy="435768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10014" cy="46863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Правила движения</a:t>
            </a:r>
          </a:p>
          <a:p>
            <a:pPr>
              <a:buNone/>
            </a:pPr>
            <a:r>
              <a:rPr lang="ru-RU" dirty="0"/>
              <a:t>И нормы поведения.</a:t>
            </a:r>
          </a:p>
          <a:p>
            <a:pPr>
              <a:buNone/>
            </a:pPr>
            <a:r>
              <a:rPr lang="ru-RU" dirty="0"/>
              <a:t>Вы запомните друзья.</a:t>
            </a:r>
          </a:p>
          <a:p>
            <a:pPr>
              <a:buNone/>
            </a:pPr>
            <a:r>
              <a:rPr lang="ru-RU" dirty="0"/>
              <a:t>На дороге нам нельзя</a:t>
            </a:r>
          </a:p>
          <a:p>
            <a:pPr>
              <a:buNone/>
            </a:pPr>
            <a:r>
              <a:rPr lang="ru-RU" dirty="0"/>
              <a:t>Бегать, прыгать и скакать</a:t>
            </a:r>
          </a:p>
          <a:p>
            <a:pPr>
              <a:buNone/>
            </a:pPr>
            <a:r>
              <a:rPr lang="ru-RU" dirty="0"/>
              <a:t>И с мячом в футбол играть.</a:t>
            </a:r>
          </a:p>
          <a:p>
            <a:pPr>
              <a:buNone/>
            </a:pPr>
            <a:r>
              <a:rPr lang="ru-RU" dirty="0"/>
              <a:t>И не думайте напрасно.</a:t>
            </a:r>
          </a:p>
          <a:p>
            <a:pPr>
              <a:buNone/>
            </a:pPr>
            <a:r>
              <a:rPr lang="ru-RU" dirty="0"/>
              <a:t>Что здесь вовсе не опасно.</a:t>
            </a:r>
          </a:p>
        </p:txBody>
      </p:sp>
      <p:pic>
        <p:nvPicPr>
          <p:cNvPr id="6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714356"/>
            <a:ext cx="6858048" cy="70328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Подумай еще!!!</a:t>
            </a:r>
          </a:p>
        </p:txBody>
      </p:sp>
      <p:pic>
        <p:nvPicPr>
          <p:cNvPr id="4" name="Содержимое 3" descr="shk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714480" y="1357298"/>
            <a:ext cx="6250807" cy="4857784"/>
          </a:xfrm>
        </p:spPr>
      </p:pic>
      <p:pic>
        <p:nvPicPr>
          <p:cNvPr id="5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6929486" cy="77472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Запомните правила</a:t>
            </a:r>
            <a:r>
              <a:rPr lang="en-US" sz="3200" b="1" dirty="0">
                <a:solidFill>
                  <a:srgbClr val="FF0000"/>
                </a:solidFill>
              </a:rPr>
              <a:t>: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de4f19b23675caa8f72a62fc3e1018da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643042" y="1428736"/>
            <a:ext cx="6286544" cy="4857764"/>
          </a:xfrm>
        </p:spPr>
      </p:pic>
      <p:pic>
        <p:nvPicPr>
          <p:cNvPr id="5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L 0.25 0.33302  L 0 0.33302  L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63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28604"/>
            <a:ext cx="7286676" cy="928694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>
                <a:solidFill>
                  <a:srgbClr val="FF0000"/>
                </a:solidFill>
              </a:rPr>
              <a:t>Девочки и мальчики, все ,без исключения,</a:t>
            </a:r>
            <a:br>
              <a:rPr lang="ru-RU" sz="3200" b="1" dirty="0">
                <a:solidFill>
                  <a:srgbClr val="FF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>Изучайте Правила Дорожного Движения!</a:t>
            </a:r>
          </a:p>
        </p:txBody>
      </p:sp>
      <p:pic>
        <p:nvPicPr>
          <p:cNvPr id="4" name="Содержимое 3" descr="bd67b2400da658ecb94f8090a3c520e3.jpe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1500174"/>
            <a:ext cx="9144000" cy="5357153"/>
          </a:xfrm>
        </p:spPr>
      </p:pic>
      <p:pic>
        <p:nvPicPr>
          <p:cNvPr id="5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642918"/>
            <a:ext cx="6715172" cy="77472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Arial Black" pitchFamily="34" charset="0"/>
              </a:rPr>
              <a:t>Информационные источники </a:t>
            </a:r>
            <a:r>
              <a:rPr lang="en-US" sz="2000" dirty="0">
                <a:latin typeface="Arial Black" pitchFamily="34" charset="0"/>
              </a:rPr>
              <a:t>: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1214422"/>
            <a:ext cx="6286544" cy="4643469"/>
          </a:xfrm>
        </p:spPr>
        <p:txBody>
          <a:bodyPr>
            <a:noAutofit/>
          </a:bodyPr>
          <a:lstStyle/>
          <a:p>
            <a:r>
              <a:rPr lang="ru-RU" sz="2000" dirty="0"/>
              <a:t>1. </a:t>
            </a:r>
            <a:r>
              <a:rPr lang="en-US" sz="2000" dirty="0">
                <a:hlinkClick r:id="rId4"/>
              </a:rPr>
              <a:t>http://viki</a:t>
            </a:r>
            <a:r>
              <a:rPr lang="ru-RU" sz="2000" dirty="0">
                <a:hlinkClick r:id="rId4"/>
              </a:rPr>
              <a:t>.</a:t>
            </a:r>
            <a:r>
              <a:rPr lang="en-US" sz="2000" dirty="0" err="1">
                <a:hlinkClick r:id="rId4"/>
              </a:rPr>
              <a:t>rdf</a:t>
            </a:r>
            <a:r>
              <a:rPr lang="ru-RU" sz="2000" dirty="0">
                <a:hlinkClick r:id="rId4"/>
              </a:rPr>
              <a:t>.</a:t>
            </a:r>
            <a:r>
              <a:rPr lang="en-US" sz="2000" dirty="0">
                <a:hlinkClick r:id="rId4"/>
              </a:rPr>
              <a:t>ru/item/618/</a:t>
            </a:r>
            <a:r>
              <a:rPr lang="en-US" sz="2000" dirty="0" err="1">
                <a:hlinkClick r:id="rId4"/>
              </a:rPr>
              <a:t>downlo</a:t>
            </a:r>
            <a:r>
              <a:rPr lang="en-US" sz="2000" dirty="0"/>
              <a:t> </a:t>
            </a:r>
            <a:r>
              <a:rPr lang="ru-RU" sz="2000" dirty="0"/>
              <a:t>Знаки всякие важны!</a:t>
            </a:r>
          </a:p>
          <a:p>
            <a:r>
              <a:rPr lang="ru-RU" sz="2000" dirty="0"/>
              <a:t>2. . </a:t>
            </a:r>
            <a:r>
              <a:rPr lang="en-US" sz="2000" dirty="0">
                <a:hlinkClick r:id="rId5"/>
              </a:rPr>
              <a:t>http://viki</a:t>
            </a:r>
            <a:r>
              <a:rPr lang="ru-RU" sz="2000" dirty="0">
                <a:hlinkClick r:id="rId5"/>
              </a:rPr>
              <a:t>.</a:t>
            </a:r>
            <a:r>
              <a:rPr lang="en-US" sz="2000" dirty="0" err="1">
                <a:hlinkClick r:id="rId5"/>
              </a:rPr>
              <a:t>rdf</a:t>
            </a:r>
            <a:r>
              <a:rPr lang="ru-RU" sz="2000" dirty="0">
                <a:hlinkClick r:id="rId5"/>
              </a:rPr>
              <a:t>.</a:t>
            </a:r>
            <a:r>
              <a:rPr lang="en-US" sz="2000" dirty="0">
                <a:hlinkClick r:id="rId5"/>
              </a:rPr>
              <a:t>ru/item/</a:t>
            </a:r>
            <a:r>
              <a:rPr lang="ru-RU" sz="2000" dirty="0">
                <a:hlinkClick r:id="rId5"/>
              </a:rPr>
              <a:t>1051/</a:t>
            </a:r>
            <a:r>
              <a:rPr lang="en-US" sz="2000" dirty="0" err="1">
                <a:hlinkClick r:id="rId5"/>
              </a:rPr>
              <a:t>downlo</a:t>
            </a:r>
            <a:r>
              <a:rPr lang="en-US" sz="2000" dirty="0"/>
              <a:t> </a:t>
            </a:r>
            <a:r>
              <a:rPr lang="ru-RU" sz="2000" dirty="0"/>
              <a:t>Правила дорожного движения для маленьких</a:t>
            </a:r>
          </a:p>
          <a:p>
            <a:r>
              <a:rPr lang="ru-RU" sz="2000" dirty="0"/>
              <a:t>3.Т.Ф. </a:t>
            </a:r>
            <a:r>
              <a:rPr lang="ru-RU" sz="2000" dirty="0" err="1"/>
              <a:t>Саулина</a:t>
            </a:r>
            <a:r>
              <a:rPr lang="ru-RU" sz="2000" dirty="0"/>
              <a:t> «Ознакомление дошкольников ПДД»,2013</a:t>
            </a:r>
          </a:p>
          <a:p>
            <a:r>
              <a:rPr lang="ru-RU" sz="2000" dirty="0"/>
              <a:t>4.М.С.Коган «Правила дорожные знать каждому положено»,2013</a:t>
            </a:r>
            <a:endParaRPr lang="en-US" sz="2000" dirty="0"/>
          </a:p>
          <a:p>
            <a:r>
              <a:rPr lang="ru-RU" sz="2000" dirty="0"/>
              <a:t>5. </a:t>
            </a:r>
            <a:r>
              <a:rPr lang="en-US" sz="2000" dirty="0">
                <a:hlinkClick r:id="rId6"/>
              </a:rPr>
              <a:t>http://nspoortal</a:t>
            </a:r>
            <a:r>
              <a:rPr lang="ru-RU" sz="2000" dirty="0">
                <a:hlinkClick r:id="rId6"/>
              </a:rPr>
              <a:t>.</a:t>
            </a:r>
            <a:r>
              <a:rPr lang="en-US" sz="2000" dirty="0">
                <a:hlinkClick r:id="rId6"/>
              </a:rPr>
              <a:t>ru</a:t>
            </a:r>
            <a:r>
              <a:rPr lang="en-US" sz="2000" dirty="0"/>
              <a:t> </a:t>
            </a:r>
            <a:r>
              <a:rPr lang="ru-RU" sz="2000" dirty="0"/>
              <a:t>Картинки по ПДД</a:t>
            </a:r>
          </a:p>
          <a:p>
            <a:r>
              <a:rPr lang="ru-RU" sz="2000" dirty="0"/>
              <a:t>6.</a:t>
            </a:r>
            <a:r>
              <a:rPr lang="en-US" sz="2000" dirty="0"/>
              <a:t> </a:t>
            </a:r>
            <a:r>
              <a:rPr lang="en-US" sz="2000" dirty="0">
                <a:hlinkClick r:id="rId7"/>
              </a:rPr>
              <a:t>http://www</a:t>
            </a:r>
            <a:r>
              <a:rPr lang="ru-RU" sz="2000" dirty="0">
                <a:hlinkClick r:id="rId7"/>
              </a:rPr>
              <a:t>.</a:t>
            </a:r>
            <a:r>
              <a:rPr lang="en-US" sz="2000" dirty="0" err="1">
                <a:hlinkClick r:id="rId7"/>
              </a:rPr>
              <a:t>ict</a:t>
            </a:r>
            <a:r>
              <a:rPr lang="ru-RU" sz="2000" dirty="0">
                <a:hlinkClick r:id="rId7"/>
              </a:rPr>
              <a:t>.</a:t>
            </a:r>
            <a:r>
              <a:rPr lang="en-US" sz="2000" dirty="0" err="1">
                <a:hlinkClick r:id="rId7"/>
              </a:rPr>
              <a:t>edu</a:t>
            </a:r>
            <a:r>
              <a:rPr lang="ru-RU" sz="2000" dirty="0">
                <a:hlinkClick r:id="rId7"/>
              </a:rPr>
              <a:t>.</a:t>
            </a:r>
            <a:r>
              <a:rPr lang="en-US" sz="2000" dirty="0">
                <a:hlinkClick r:id="rId7"/>
              </a:rPr>
              <a:t>ru</a:t>
            </a:r>
            <a:r>
              <a:rPr lang="ru-RU" sz="2000" dirty="0"/>
              <a:t>. Информационно-коммуникативные технологии в образовании</a:t>
            </a:r>
          </a:p>
          <a:p>
            <a:r>
              <a:rPr lang="ru-RU" sz="2000" dirty="0"/>
              <a:t>7.В.Р. </a:t>
            </a:r>
            <a:r>
              <a:rPr lang="ru-RU" sz="2000" dirty="0" err="1"/>
              <a:t>Клименко</a:t>
            </a:r>
            <a:r>
              <a:rPr lang="ru-RU" sz="2000" dirty="0"/>
              <a:t> «Обучайте дошкольника правилам дорожного движения,2007 М.</a:t>
            </a:r>
            <a:r>
              <a:rPr lang="en-US" sz="2000" dirty="0"/>
              <a:t>:</a:t>
            </a:r>
            <a:r>
              <a:rPr lang="ru-RU" sz="2000" dirty="0"/>
              <a:t> Просвещение</a:t>
            </a:r>
          </a:p>
          <a:p>
            <a:pPr>
              <a:buNone/>
            </a:pPr>
            <a:r>
              <a:rPr lang="en-US" sz="2000" dirty="0"/>
              <a:t>        8</a:t>
            </a:r>
            <a:r>
              <a:rPr lang="ru-RU" sz="2000" dirty="0"/>
              <a:t> . . </a:t>
            </a:r>
            <a:r>
              <a:rPr lang="en-US" sz="2000" dirty="0">
                <a:hlinkClick r:id="rId6"/>
              </a:rPr>
              <a:t>http://nspoortal</a:t>
            </a:r>
            <a:r>
              <a:rPr lang="ru-RU" sz="2000" dirty="0">
                <a:hlinkClick r:id="rId6"/>
              </a:rPr>
              <a:t>.</a:t>
            </a:r>
            <a:r>
              <a:rPr lang="en-US" sz="2000" dirty="0">
                <a:hlinkClick r:id="rId6"/>
              </a:rPr>
              <a:t>ru</a:t>
            </a:r>
            <a:r>
              <a:rPr lang="ru-RU" sz="2000" dirty="0"/>
              <a:t> Картотека стихотворений по ПДД</a:t>
            </a:r>
          </a:p>
        </p:txBody>
      </p:sp>
      <p:pic>
        <p:nvPicPr>
          <p:cNvPr id="4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539</Words>
  <Application>Microsoft Office PowerPoint</Application>
  <PresentationFormat>Экран (4:3)</PresentationFormat>
  <Paragraphs>78</Paragraphs>
  <Slides>18</Slides>
  <Notes>0</Notes>
  <HiddenSlides>0</HiddenSlides>
  <MMClips>18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Arial Black</vt:lpstr>
      <vt:lpstr>Calibri</vt:lpstr>
      <vt:lpstr>Тема Office</vt:lpstr>
      <vt:lpstr>муниципальное дошкольное образовательное учреждение «Детский сад №223 Красноармейского района Волгограда» </vt:lpstr>
      <vt:lpstr>Цель: Прививать детям элементарные практические навыки безопасного поведения на улице в качестве пешехода. Задачи: -познакомить детей с понятием улица, ее основными частями(дорога, тротуар, перекресток, остановка общественного транспорта);односторонним и двусторонним движением транспорта, домашним адресом; -познакомить с видами пешеходных переходов и дорожными знаками, обозначающимиих ( предупреждающие,запрещающие,знаки сервиса, предписывающие, информационные…), о работе светофора, а также перекрестком и правилами его перехода; -продолжать знакомить детей с видами транспорта и видами транспортных средств различного назначения; -учить называть и различать виды общественного транспорта, знакомить с дорожными знаками, обозначающими его остановки.   </vt:lpstr>
      <vt:lpstr>Назови виды транспорта.</vt:lpstr>
      <vt:lpstr>Что обозначают цвета светофора?</vt:lpstr>
      <vt:lpstr>Назови помощников светофора.</vt:lpstr>
      <vt:lpstr>Дежурный постовой.</vt:lpstr>
      <vt:lpstr>Перекресток и правила его перехода.</vt:lpstr>
      <vt:lpstr>Найди нарушения правил дорожного движения</vt:lpstr>
      <vt:lpstr>Мы идем через дорогу</vt:lpstr>
      <vt:lpstr>Кто из вас, идя домой держит путь по мостовой?</vt:lpstr>
      <vt:lpstr>Найди нарушения правил дорожного движения.</vt:lpstr>
      <vt:lpstr>Что запрещается, а что разрешается?</vt:lpstr>
      <vt:lpstr>Что можно, что нельзя?</vt:lpstr>
      <vt:lpstr>Подумай еще!!!</vt:lpstr>
      <vt:lpstr>Запомните правила:</vt:lpstr>
      <vt:lpstr>Девочки и мальчики, все ,без исключения, Изучайте Правила Дорожного Движения!</vt:lpstr>
      <vt:lpstr>Информационные источники 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ЮЛИЯ</dc:creator>
  <cp:lastModifiedBy>ihy123</cp:lastModifiedBy>
  <cp:revision>62</cp:revision>
  <dcterms:created xsi:type="dcterms:W3CDTF">2023-04-13T18:19:12Z</dcterms:created>
  <dcterms:modified xsi:type="dcterms:W3CDTF">2023-11-02T10:45:04Z</dcterms:modified>
</cp:coreProperties>
</file>